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57" r:id="rId2"/>
    <p:sldId id="358" r:id="rId3"/>
    <p:sldId id="446" r:id="rId4"/>
    <p:sldId id="447" r:id="rId5"/>
    <p:sldId id="444" r:id="rId6"/>
    <p:sldId id="401" r:id="rId7"/>
    <p:sldId id="397" r:id="rId8"/>
    <p:sldId id="398" r:id="rId9"/>
    <p:sldId id="402" r:id="rId10"/>
    <p:sldId id="399" r:id="rId11"/>
    <p:sldId id="448" r:id="rId12"/>
    <p:sldId id="405" r:id="rId13"/>
    <p:sldId id="403" r:id="rId14"/>
    <p:sldId id="443" r:id="rId15"/>
    <p:sldId id="34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4BE8F-510B-4565-892C-D83A479A79F7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9A1CA-1CF4-4337-B32F-FE4CBF521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43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st-coin.org/features/proof-of-capacit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document/5158550" TargetMode="External"/><Relationship Id="rId4" Type="http://schemas.openxmlformats.org/officeDocument/2006/relationships/hyperlink" Target="https://ieeexplore.ieee.org/document/882238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425383" y="134422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4425383" y="275594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4425383" y="318866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425383" y="2616120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Burn 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PoB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49CA-5607-4C92-AC43-BCAE5A2D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83" y="1675808"/>
            <a:ext cx="6315075" cy="49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Coinburn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136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Miners should show proof that they have </a:t>
            </a:r>
            <a:r>
              <a:rPr lang="en-IN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burned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coins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 them to a verifiably un-spendable address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4952A3-BBCD-425E-807D-C5FFBB116B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5" y="3074931"/>
            <a:ext cx="629372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3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Burn (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PoB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598882" y="1513221"/>
            <a:ext cx="72914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Pros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Cheap to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Scalable to all types of applications.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Centralization.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Limited functionality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lvl="1"/>
            <a:r>
              <a:rPr lang="en-IN" sz="2400" dirty="0"/>
              <a:t>Proof of Burn is used by </a:t>
            </a:r>
            <a:r>
              <a:rPr lang="en-IN" sz="2400" dirty="0" err="1"/>
              <a:t>Slimcoin</a:t>
            </a:r>
            <a:r>
              <a:rPr lang="en-IN" sz="2400" dirty="0"/>
              <a:t>, </a:t>
            </a:r>
            <a:r>
              <a:rPr lang="en-IN" sz="2400" dirty="0" err="1"/>
              <a:t>TGCoin</a:t>
            </a:r>
            <a:r>
              <a:rPr lang="en-IN" sz="2400" dirty="0"/>
              <a:t> and </a:t>
            </a:r>
            <a:r>
              <a:rPr lang="en-IN" sz="2400" dirty="0" err="1"/>
              <a:t>Factom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48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9612C66-60DE-4F63-AECF-79B91737AC46}"/>
              </a:ext>
            </a:extLst>
          </p:cNvPr>
          <p:cNvSpPr txBox="1"/>
          <p:nvPr/>
        </p:nvSpPr>
        <p:spPr>
          <a:xfrm>
            <a:off x="113410" y="1906688"/>
            <a:ext cx="3440007" cy="24382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375911" indent="-457189" algn="just">
              <a:spcBef>
                <a:spcPts val="133"/>
              </a:spcBef>
              <a:buFont typeface="Arial"/>
              <a:buChar char="•"/>
              <a:tabLst>
                <a:tab pos="474121" algn="l"/>
              </a:tabLst>
            </a:pPr>
            <a:r>
              <a:rPr sz="2400" spc="-7" dirty="0">
                <a:cs typeface="Liberation Sans Narrow"/>
              </a:rPr>
              <a:t>Do</a:t>
            </a:r>
            <a:r>
              <a:rPr lang="en-US" sz="2400" spc="-7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some work to  mine a new</a:t>
            </a:r>
            <a:r>
              <a:rPr sz="2400" spc="-47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block</a:t>
            </a:r>
            <a:endParaRPr sz="2400" dirty="0">
              <a:cs typeface="Liberation Sans Narrow"/>
            </a:endParaRPr>
          </a:p>
          <a:p>
            <a:pPr marL="474121" marR="6773" indent="-457189" algn="just">
              <a:spcBef>
                <a:spcPts val="767"/>
              </a:spcBef>
              <a:buFont typeface="Arial"/>
              <a:buChar char="•"/>
              <a:tabLst>
                <a:tab pos="474121" algn="l"/>
              </a:tabLst>
            </a:pPr>
            <a:r>
              <a:rPr sz="2400" spc="-7" dirty="0">
                <a:cs typeface="Liberation Sans Narrow"/>
              </a:rPr>
              <a:t>Consumes physical  resources, like CPU  power and</a:t>
            </a:r>
            <a:r>
              <a:rPr sz="2400" spc="53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time</a:t>
            </a:r>
            <a:endParaRPr sz="2400" dirty="0">
              <a:cs typeface="Liberation Sans Narrow"/>
            </a:endParaRPr>
          </a:p>
          <a:p>
            <a:pPr marL="474121" indent="-457189" algn="just">
              <a:spcBef>
                <a:spcPts val="767"/>
              </a:spcBef>
              <a:buFont typeface="Arial"/>
              <a:buChar char="•"/>
              <a:tabLst>
                <a:tab pos="474121" algn="l"/>
              </a:tabLst>
            </a:pPr>
            <a:r>
              <a:rPr sz="2400" spc="-7" dirty="0">
                <a:cs typeface="Liberation Sans Narrow"/>
              </a:rPr>
              <a:t>Power</a:t>
            </a:r>
            <a:r>
              <a:rPr sz="2400" spc="13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hungry</a:t>
            </a:r>
            <a:endParaRPr sz="2400" dirty="0">
              <a:cs typeface="Liberation Sans Narrow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716FFB3-9148-4567-A7FF-8A21FD2CCDD9}"/>
              </a:ext>
            </a:extLst>
          </p:cNvPr>
          <p:cNvSpPr txBox="1"/>
          <p:nvPr/>
        </p:nvSpPr>
        <p:spPr>
          <a:xfrm>
            <a:off x="3779428" y="1814309"/>
            <a:ext cx="4072467" cy="24382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156629" indent="-457189" algn="just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Acquire </a:t>
            </a:r>
            <a:r>
              <a:rPr sz="2400" spc="-13" dirty="0">
                <a:cs typeface="Liberation Sans Narrow"/>
              </a:rPr>
              <a:t>sufficient </a:t>
            </a:r>
            <a:r>
              <a:rPr sz="2400" spc="-7" dirty="0">
                <a:cs typeface="Liberation Sans Narrow"/>
              </a:rPr>
              <a:t>stake  to mine a new</a:t>
            </a:r>
            <a:r>
              <a:rPr sz="2400" spc="33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block</a:t>
            </a:r>
            <a:endParaRPr sz="2400" dirty="0">
              <a:cs typeface="Liberation Sans Narrow"/>
            </a:endParaRPr>
          </a:p>
          <a:p>
            <a:pPr marL="474121" marR="6773" indent="-457189" algn="just">
              <a:spcBef>
                <a:spcPts val="76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Consumes no external  resource, but participate  in</a:t>
            </a:r>
            <a:r>
              <a:rPr sz="2400" spc="7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transactions</a:t>
            </a:r>
            <a:endParaRPr sz="2400" dirty="0">
              <a:cs typeface="Liberation Sans Narrow"/>
            </a:endParaRPr>
          </a:p>
          <a:p>
            <a:pPr marL="474121" indent="-457189" algn="just">
              <a:spcBef>
                <a:spcPts val="76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Power</a:t>
            </a:r>
            <a:r>
              <a:rPr sz="2400" spc="20" dirty="0">
                <a:cs typeface="Liberation Sans Narrow"/>
              </a:rPr>
              <a:t> </a:t>
            </a:r>
            <a:r>
              <a:rPr sz="2400" spc="-13" dirty="0">
                <a:cs typeface="Liberation Sans Narrow"/>
              </a:rPr>
              <a:t>efficient</a:t>
            </a:r>
            <a:endParaRPr sz="2400" dirty="0">
              <a:cs typeface="Liberation Sans Narro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4A11F26-D74D-4BD9-93BA-07871F2B4CE6}"/>
              </a:ext>
            </a:extLst>
          </p:cNvPr>
          <p:cNvSpPr txBox="1"/>
          <p:nvPr/>
        </p:nvSpPr>
        <p:spPr>
          <a:xfrm>
            <a:off x="8004313" y="1868853"/>
            <a:ext cx="3539913" cy="24382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6773" indent="-457189" algn="just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Burn some wealth to  mine a new</a:t>
            </a:r>
            <a:r>
              <a:rPr sz="2400" spc="13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block</a:t>
            </a:r>
            <a:endParaRPr sz="2400" dirty="0">
              <a:cs typeface="Liberation Sans Narrow"/>
            </a:endParaRPr>
          </a:p>
          <a:p>
            <a:pPr marL="474121" marR="82971" indent="-457189" algn="just">
              <a:spcBef>
                <a:spcPts val="76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Consumes virtual or  digital resources,  like the</a:t>
            </a:r>
            <a:r>
              <a:rPr sz="2400" spc="33" dirty="0">
                <a:cs typeface="Liberation Sans Narrow"/>
              </a:rPr>
              <a:t> </a:t>
            </a:r>
            <a:r>
              <a:rPr sz="2400" spc="-7" dirty="0">
                <a:cs typeface="Liberation Sans Narrow"/>
              </a:rPr>
              <a:t>coins</a:t>
            </a:r>
            <a:endParaRPr sz="2400" dirty="0">
              <a:cs typeface="Liberation Sans Narrow"/>
            </a:endParaRPr>
          </a:p>
          <a:p>
            <a:pPr marL="474121" indent="-457189" algn="just">
              <a:spcBef>
                <a:spcPts val="76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400" spc="-7" dirty="0">
                <a:cs typeface="Liberation Sans Narrow"/>
              </a:rPr>
              <a:t>Power</a:t>
            </a:r>
            <a:r>
              <a:rPr sz="2400" spc="13" dirty="0">
                <a:cs typeface="Liberation Sans Narrow"/>
              </a:rPr>
              <a:t> </a:t>
            </a:r>
            <a:r>
              <a:rPr sz="2400" spc="-13" dirty="0">
                <a:cs typeface="Liberation Sans Narrow"/>
              </a:rPr>
              <a:t>efficient</a:t>
            </a:r>
            <a:endParaRPr sz="2400" dirty="0">
              <a:cs typeface="Liberation Sans Narrow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0A398AA-1700-4D21-818A-529E1346C04E}"/>
              </a:ext>
            </a:extLst>
          </p:cNvPr>
          <p:cNvSpPr txBox="1"/>
          <p:nvPr/>
        </p:nvSpPr>
        <p:spPr>
          <a:xfrm>
            <a:off x="1090892" y="1352644"/>
            <a:ext cx="134450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cs typeface="Liberation Sans Narrow"/>
              </a:rPr>
              <a:t>Po</a:t>
            </a:r>
            <a:r>
              <a:rPr sz="2400" b="1" dirty="0">
                <a:cs typeface="Liberation Sans Narrow"/>
              </a:rPr>
              <a:t>W</a:t>
            </a:r>
            <a:endParaRPr sz="2400" dirty="0">
              <a:cs typeface="Liberation Sans Narrow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9E463335-8260-4C8A-8AC0-8899A55197F3}"/>
              </a:ext>
            </a:extLst>
          </p:cNvPr>
          <p:cNvSpPr txBox="1"/>
          <p:nvPr/>
        </p:nvSpPr>
        <p:spPr>
          <a:xfrm>
            <a:off x="9428998" y="1352644"/>
            <a:ext cx="134450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cs typeface="Liberation Sans Narrow"/>
              </a:rPr>
              <a:t>Po</a:t>
            </a:r>
            <a:r>
              <a:rPr lang="en-IN" sz="2400" b="1" spc="-7" dirty="0">
                <a:cs typeface="Liberation Sans Narrow"/>
              </a:rPr>
              <a:t>B</a:t>
            </a:r>
            <a:endParaRPr sz="2400" dirty="0">
              <a:cs typeface="Liberation Sans Narrow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9958E60F-595A-43BC-B88D-29DD1BB596D4}"/>
              </a:ext>
            </a:extLst>
          </p:cNvPr>
          <p:cNvSpPr txBox="1"/>
          <p:nvPr/>
        </p:nvSpPr>
        <p:spPr>
          <a:xfrm>
            <a:off x="5204595" y="1352644"/>
            <a:ext cx="134450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cs typeface="Liberation Sans Narrow"/>
              </a:rPr>
              <a:t>Po</a:t>
            </a:r>
            <a:r>
              <a:rPr lang="en-IN" sz="2400" b="1" spc="-7" dirty="0">
                <a:cs typeface="Liberation Sans Narrow"/>
              </a:rPr>
              <a:t>S</a:t>
            </a:r>
            <a:endParaRPr sz="2400" dirty="0">
              <a:cs typeface="Liberation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438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Algorithm- Reference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19164-9541-4FA9-BC48-BFD64829CE9F}"/>
              </a:ext>
            </a:extLst>
          </p:cNvPr>
          <p:cNvSpPr/>
          <p:nvPr/>
        </p:nvSpPr>
        <p:spPr>
          <a:xfrm>
            <a:off x="1093718" y="1868853"/>
            <a:ext cx="75007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https://www.burst-coin.org/features/proof-of-capacity/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</a:t>
            </a:r>
            <a:r>
              <a:rPr lang="en-IN" sz="2800" dirty="0" err="1">
                <a:solidFill>
                  <a:schemeClr val="accent1">
                    <a:lumMod val="75000"/>
                  </a:schemeClr>
                </a:solidFill>
                <a:hlinkClick r:id="rId4"/>
              </a:rPr>
              <a:t>ieeexplore.ieee.org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/document/8822381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</a:t>
            </a:r>
            <a:r>
              <a:rPr lang="en-IN" sz="2800" dirty="0" err="1">
                <a:solidFill>
                  <a:schemeClr val="accent1">
                    <a:lumMod val="75000"/>
                  </a:schemeClr>
                </a:solidFill>
                <a:hlinkClick r:id="rId5"/>
              </a:rPr>
              <a:t>ieeexplore.ieee.org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/document/5158550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IN" sz="2800" dirty="0" err="1">
                <a:solidFill>
                  <a:schemeClr val="accent1">
                    <a:lumMod val="75000"/>
                  </a:schemeClr>
                </a:solidFill>
              </a:rPr>
              <a:t>ieeexplore.ieee.org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/document/8756129</a:t>
            </a:r>
          </a:p>
        </p:txBody>
      </p:sp>
    </p:spTree>
    <p:extLst>
      <p:ext uri="{BB962C8B-B14F-4D97-AF65-F5344CB8AC3E}">
        <p14:creationId xmlns:p14="http://schemas.microsoft.com/office/powerpoint/2010/main" val="176547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sunithar@pes.edu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336703" y="1821405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Blockchain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Proof of Capacity (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PoC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)/Proof of Space (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PoSpace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) and Proof of Burn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1026" name="Picture 2" descr="What is Proof-of-Capacity? – The Merkle News">
            <a:extLst>
              <a:ext uri="{FF2B5EF4-FFF2-40B4-BE49-F238E27FC236}">
                <a16:creationId xmlns:a16="http://schemas.microsoft.com/office/drawing/2014/main" id="{2C63CBB6-93A4-4F4F-80CD-60370193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32" y="1907320"/>
            <a:ext cx="3905968" cy="15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Capacity  / 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232736" y="1681216"/>
            <a:ext cx="78179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BM Plex Sans"/>
              </a:rPr>
              <a:t>Proof-of-Capacity, which has also been referred to as Proof-of-Space, was first proposed in 2013 in the </a:t>
            </a:r>
            <a:r>
              <a:rPr lang="en-US" sz="2400" b="0" i="0" u="none" strike="noStrike" dirty="0">
                <a:effectLst/>
                <a:latin typeface="IBM Plex Sans"/>
              </a:rPr>
              <a:t>Proofs of Space whitepaper</a:t>
            </a:r>
            <a:r>
              <a:rPr lang="en-US" sz="2400" b="0" i="0" dirty="0">
                <a:effectLst/>
                <a:latin typeface="IBM Plex San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IBM Plex Sans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Proof of Capacity (</a:t>
            </a:r>
            <a:r>
              <a:rPr lang="en-US" sz="2400" dirty="0" err="1"/>
              <a:t>PoC</a:t>
            </a:r>
            <a:r>
              <a:rPr lang="en-US" sz="2400" dirty="0"/>
              <a:t>) is a consensus algorithm used in Blockchains that allows miners in the network to mine for tokens with the available space they have on their hard drive.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4656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232736" y="1681216"/>
            <a:ext cx="7817963" cy="364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400" b="1" dirty="0" err="1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PoSpace</a:t>
            </a:r>
            <a:r>
              <a:rPr lang="en-IN" sz="24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Cloud</a:t>
            </a:r>
            <a:endParaRPr lang="en-US" sz="24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PoSpace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also being used in cloud storage technologies in which the peers contribute their free disk space and get service proportionately.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Peers can also get paid if they let their free space to be used by peers that need more space.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Storj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PoSpace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cloud storage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Capacity  / 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424889" y="1513221"/>
            <a:ext cx="78179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Collaborative Consensus</a:t>
            </a:r>
          </a:p>
          <a:p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Farmers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Nodes that are securing transaction.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Allocate non-trivial amount of memory or disk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 leftover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Farmers not fighting to secure blocks.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Green and scalable</a:t>
            </a:r>
          </a:p>
          <a:p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1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Consensus Algorithm – Proof of Capacity  / 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-186459" y="1513221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424889" y="1513221"/>
            <a:ext cx="78179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PoC</a:t>
            </a:r>
            <a:r>
              <a:rPr lang="en-US" sz="2400" dirty="0">
                <a:solidFill>
                  <a:schemeClr val="accent1"/>
                </a:solidFill>
              </a:rPr>
              <a:t> miners use a 2-step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Plotting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Plotting consists of creating a random solution, known as a plot, through the </a:t>
            </a:r>
            <a:r>
              <a:rPr lang="en-US" sz="2400" dirty="0" err="1"/>
              <a:t>Shabal</a:t>
            </a:r>
            <a:r>
              <a:rPr lang="en-US" sz="2400" dirty="0"/>
              <a:t> cryptographic algorithm and storing it on a miner’s hard drive.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Mining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Mining consists of miners reaching the solution, and whoever reaches it first, gets to mine the next block.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66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Capacity / 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52313-9B28-4DD0-92C6-EF63705B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9" y="1513221"/>
            <a:ext cx="7140083" cy="50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Capacity  / Proof of Space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598882" y="1513221"/>
            <a:ext cx="72914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Pros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Uses wasted hardware space.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Environmentally friendly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New and not tested.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PoSpace</a:t>
            </a:r>
            <a:r>
              <a:rPr lang="en-IN" sz="2400" dirty="0"/>
              <a:t> and </a:t>
            </a:r>
            <a:r>
              <a:rPr lang="en-IN" sz="2400" dirty="0" err="1"/>
              <a:t>PoC</a:t>
            </a:r>
            <a:r>
              <a:rPr lang="en-IN" sz="2400" dirty="0"/>
              <a:t> are used by </a:t>
            </a:r>
            <a:r>
              <a:rPr lang="en-IN" sz="2400" dirty="0" err="1"/>
              <a:t>Burstcoin</a:t>
            </a:r>
            <a:r>
              <a:rPr lang="en-IN" sz="2400" dirty="0"/>
              <a:t>, Chia and </a:t>
            </a:r>
            <a:r>
              <a:rPr lang="en-IN" sz="2400" dirty="0" err="1"/>
              <a:t>SpaceMint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613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Proof of Burn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6CDD4-35C0-4AC9-934B-84E540447DA0}"/>
              </a:ext>
            </a:extLst>
          </p:cNvPr>
          <p:cNvSpPr/>
          <p:nvPr/>
        </p:nvSpPr>
        <p:spPr>
          <a:xfrm>
            <a:off x="0" y="1513221"/>
            <a:ext cx="77085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  Non competitive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Validated by elected nodes.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User pays the fee by burning some cryptocurrency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Sending cryptocurrency to an address where it can never be retrieved.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To secure things like land titles, birth records and data feeds on IoT devices.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99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556</Words>
  <Application>Microsoft Office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IBM Plex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Sunitha R</cp:lastModifiedBy>
  <cp:revision>289</cp:revision>
  <dcterms:created xsi:type="dcterms:W3CDTF">2020-06-03T14:19:11Z</dcterms:created>
  <dcterms:modified xsi:type="dcterms:W3CDTF">2020-09-22T06:49:36Z</dcterms:modified>
</cp:coreProperties>
</file>